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aea4835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aea4835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aea4835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baea4835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baea4835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baea4835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aea4835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aea4835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aea4835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aea4835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aea4835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aea4835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aea4835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aea4835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aea4835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aea4835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aea4835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aea4835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aea4835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aea4835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baea483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baea483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e4a7aa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e4a7aa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e4a7aa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e4a7aa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de4a7aa6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de4a7aa6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0831a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0831a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f0831aa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f0831aa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0831aa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0831aa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0831aa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0831aa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ea4835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ea4835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aea483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baea483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baea483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baea483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aea4835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aea4835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aea483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aea483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aea4835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aea4835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aea4835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aea4835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aea4835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aea4835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aea4835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aea4835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morrow.g@husky.neu.edu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ableau.com/academic/studen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Mapping with Tableau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Garrett Morrow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Race, Crime, and Criminal Justice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Ramiro Martinez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Fall 2019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5875"/>
            <a:ext cx="4554959" cy="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Six: Modify Basemap</a:t>
            </a:r>
            <a:endParaRPr/>
          </a:p>
        </p:txBody>
      </p:sp>
      <p:cxnSp>
        <p:nvCxnSpPr>
          <p:cNvPr id="137" name="Google Shape;137;p22"/>
          <p:cNvCxnSpPr>
            <a:stCxn id="138" idx="0"/>
            <a:endCxn id="138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00" y="3452725"/>
            <a:ext cx="24574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900" y="2026050"/>
            <a:ext cx="5277399" cy="307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11700" y="1447050"/>
            <a:ext cx="3377100" cy="1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the ‘Map’ &gt; ‘Map Layers…’ option from the toolbar to modify our basemap.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changed our Style to ‘street.’ You may also want to toggle other Map Layers like ‘Streets, Highways, Routes.’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are done, click the X at the top of the map layers sidebar.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829825" y="2349325"/>
            <a:ext cx="742200" cy="254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990575" y="2106050"/>
            <a:ext cx="146100" cy="9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917500" y="4650000"/>
            <a:ext cx="742200" cy="1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646425" y="3454475"/>
            <a:ext cx="368400" cy="22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2"/>
          <p:cNvCxnSpPr>
            <a:stCxn id="144" idx="3"/>
            <a:endCxn id="142" idx="1"/>
          </p:cNvCxnSpPr>
          <p:nvPr/>
        </p:nvCxnSpPr>
        <p:spPr>
          <a:xfrm flipH="1" rot="10800000">
            <a:off x="1659700" y="3621300"/>
            <a:ext cx="2170200" cy="111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Create Filters</a:t>
            </a:r>
            <a:endParaRPr/>
          </a:p>
        </p:txBody>
      </p:sp>
      <p:cxnSp>
        <p:nvCxnSpPr>
          <p:cNvPr id="152" name="Google Shape;152;p23"/>
          <p:cNvCxnSpPr>
            <a:stCxn id="153" idx="0"/>
            <a:endCxn id="153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975" y="1449800"/>
            <a:ext cx="6247725" cy="364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2873000" y="2086800"/>
            <a:ext cx="764100" cy="274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 flipH="1" rot="10800000">
            <a:off x="3651875" y="3277175"/>
            <a:ext cx="161700" cy="37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" name="Google Shape;157;p23"/>
          <p:cNvSpPr txBox="1"/>
          <p:nvPr/>
        </p:nvSpPr>
        <p:spPr>
          <a:xfrm>
            <a:off x="311700" y="1418125"/>
            <a:ext cx="24732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different filters and </a:t>
            </a:r>
            <a:r>
              <a:rPr lang="en"/>
              <a:t>visualization</a:t>
            </a:r>
            <a:r>
              <a:rPr lang="en"/>
              <a:t> parameters, drag a dimension or measure into the ‘marks’ box.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specify a type of visualization, drag the parameter of choice onto ‘color,’ ‘size,’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exercise, we have mapped ethnicity as a color, and year as a detail (which will appear as a tooltip).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Create Filters Continued</a:t>
            </a:r>
            <a:endParaRPr/>
          </a:p>
        </p:txBody>
      </p:sp>
      <p:cxnSp>
        <p:nvCxnSpPr>
          <p:cNvPr id="163" name="Google Shape;163;p24"/>
          <p:cNvCxnSpPr>
            <a:stCxn id="164" idx="0"/>
            <a:endCxn id="164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900" y="1388750"/>
            <a:ext cx="2923425" cy="3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11700" y="1403450"/>
            <a:ext cx="30873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exercise, we want to filter our year data parameter to only display murders for five years, 2007-2011.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converted our dates into a discrete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click on ‘Filter…’ This will bring up the filter box.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will deselect all and then check the boxes for the years 2007-2011.</a:t>
            </a:r>
            <a:endParaRPr/>
          </a:p>
        </p:txBody>
      </p:sp>
      <p:grpSp>
        <p:nvGrpSpPr>
          <p:cNvPr id="167" name="Google Shape;167;p24"/>
          <p:cNvGrpSpPr/>
          <p:nvPr/>
        </p:nvGrpSpPr>
        <p:grpSpPr>
          <a:xfrm>
            <a:off x="3399000" y="1374050"/>
            <a:ext cx="1535975" cy="3688624"/>
            <a:chOff x="4033475" y="1359350"/>
            <a:chExt cx="1535975" cy="3688624"/>
          </a:xfrm>
        </p:grpSpPr>
        <p:pic>
          <p:nvPicPr>
            <p:cNvPr id="168" name="Google Shape;16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3475" y="1359350"/>
              <a:ext cx="1535875" cy="368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4"/>
            <p:cNvSpPr/>
            <p:nvPr/>
          </p:nvSpPr>
          <p:spPr>
            <a:xfrm>
              <a:off x="4517950" y="4315900"/>
              <a:ext cx="1051500" cy="304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4545750" y="2619950"/>
              <a:ext cx="987000" cy="159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1" name="Google Shape;171;p24"/>
          <p:cNvCxnSpPr/>
          <p:nvPr/>
        </p:nvCxnSpPr>
        <p:spPr>
          <a:xfrm flipH="1" rot="10800000">
            <a:off x="4898275" y="2710400"/>
            <a:ext cx="717900" cy="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Create Filters Results</a:t>
            </a:r>
            <a:endParaRPr/>
          </a:p>
        </p:txBody>
      </p:sp>
      <p:cxnSp>
        <p:nvCxnSpPr>
          <p:cNvPr id="177" name="Google Shape;177;p25"/>
          <p:cNvCxnSpPr>
            <a:stCxn id="178" idx="0"/>
            <a:endCxn id="178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50" y="1369425"/>
            <a:ext cx="6374300" cy="36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Create Filters Continued</a:t>
            </a:r>
            <a:endParaRPr/>
          </a:p>
        </p:txBody>
      </p:sp>
      <p:cxnSp>
        <p:nvCxnSpPr>
          <p:cNvPr id="185" name="Google Shape;185;p26"/>
          <p:cNvCxnSpPr>
            <a:stCxn id="186" idx="0"/>
            <a:endCxn id="186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950" y="1345025"/>
            <a:ext cx="6394948" cy="374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3795075" y="3461425"/>
            <a:ext cx="702000" cy="13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8382525" y="2050450"/>
            <a:ext cx="660300" cy="91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6"/>
          <p:cNvCxnSpPr>
            <a:stCxn id="188" idx="3"/>
            <a:endCxn id="189" idx="1"/>
          </p:cNvCxnSpPr>
          <p:nvPr/>
        </p:nvCxnSpPr>
        <p:spPr>
          <a:xfrm flipH="1" rot="10800000">
            <a:off x="4497075" y="2509225"/>
            <a:ext cx="3885600" cy="101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" name="Google Shape;191;p26"/>
          <p:cNvSpPr txBox="1"/>
          <p:nvPr/>
        </p:nvSpPr>
        <p:spPr>
          <a:xfrm>
            <a:off x="311700" y="1417950"/>
            <a:ext cx="22878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 is to filter by ethnicity.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click on ‘ethnicity’ in the marks panel, we can then select ‘show filter.’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filter will then display the filter box we used for our dates, but as a sidebar. From here we can select or deselect filter parameters.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only select Cuban and Haitian for this exercise.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Seven: Create Filters Results</a:t>
            </a:r>
            <a:endParaRPr/>
          </a:p>
        </p:txBody>
      </p:sp>
      <p:cxnSp>
        <p:nvCxnSpPr>
          <p:cNvPr id="197" name="Google Shape;197;p27"/>
          <p:cNvCxnSpPr>
            <a:stCxn id="198" idx="0"/>
            <a:endCxn id="198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75" y="1390050"/>
            <a:ext cx="6294250" cy="36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Eight: Modify Colors</a:t>
            </a:r>
            <a:endParaRPr/>
          </a:p>
        </p:txBody>
      </p:sp>
      <p:cxnSp>
        <p:nvCxnSpPr>
          <p:cNvPr id="205" name="Google Shape;205;p28"/>
          <p:cNvCxnSpPr>
            <a:stCxn id="206" idx="0"/>
            <a:endCxn id="206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725" y="2385688"/>
            <a:ext cx="20574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1885975"/>
            <a:ext cx="3490326" cy="28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2682950" y="2641250"/>
            <a:ext cx="1835100" cy="2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8"/>
          <p:cNvCxnSpPr>
            <a:stCxn id="209" idx="3"/>
          </p:cNvCxnSpPr>
          <p:nvPr/>
        </p:nvCxnSpPr>
        <p:spPr>
          <a:xfrm>
            <a:off x="4518050" y="2772200"/>
            <a:ext cx="785400" cy="8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28"/>
          <p:cNvSpPr txBox="1"/>
          <p:nvPr/>
        </p:nvSpPr>
        <p:spPr>
          <a:xfrm>
            <a:off x="311700" y="1390125"/>
            <a:ext cx="22044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orange and pinkish colors for Cubans and Haitians do not contrast very well, so we will now change the colors.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ethnicity sidebar, click the drop down arrow, then click on ‘edit colors…’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edit colors box we can now change our colors to contrast more for better visualization. </a:t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4392825" y="2460550"/>
            <a:ext cx="179100" cy="18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Eight: Modify Colors Results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25" y="1371975"/>
            <a:ext cx="6392950" cy="371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Nine: Exporting Images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00" y="1397075"/>
            <a:ext cx="6346900" cy="36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311700" y="1348475"/>
            <a:ext cx="23781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are happy with our map after filtering for different data points, we can export our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‘Worksheet’ drop-drop down menu, hover over ‘Export,’ then click on ‘Image…’ You can think select the type of export then click ‘save.’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where you would like to save the image, name it, and change the file type if you would like - then click save.</a:t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3037450" y="1500875"/>
            <a:ext cx="361500" cy="12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3169500" y="1855375"/>
            <a:ext cx="222300" cy="9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4239900" y="1862325"/>
            <a:ext cx="285000" cy="12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41700"/>
            <a:ext cx="7962550" cy="50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523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introduction, hands-on tutorial for using Tableau for basic point mapping. Students will: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introduced to what Tableau 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how to import and modify data in the Tableau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 coordinate points onto a basemap.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data in a variety of ways to produce custom visualizations.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with Tableau: Drag &amp;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875" y="1017725"/>
            <a:ext cx="3247574" cy="41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433525" y="1043400"/>
            <a:ext cx="36372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mapping, creating a graph is as simple as dragging and dropping our dimensions and measures.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demonstration, we will map the number of records over time according to ethnicity.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will drag and drop our ‘Year’ dimension to the columns, and the ‘Number of Records measure to the rows.</a:t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4254400" y="3372675"/>
            <a:ext cx="235200" cy="8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2"/>
          <p:cNvCxnSpPr/>
          <p:nvPr/>
        </p:nvCxnSpPr>
        <p:spPr>
          <a:xfrm flipH="1" rot="10800000">
            <a:off x="4489600" y="1454775"/>
            <a:ext cx="1800300" cy="196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3" name="Google Shape;243;p32"/>
          <p:cNvSpPr/>
          <p:nvPr/>
        </p:nvSpPr>
        <p:spPr>
          <a:xfrm>
            <a:off x="4254400" y="4878975"/>
            <a:ext cx="580500" cy="8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2"/>
          <p:cNvCxnSpPr/>
          <p:nvPr/>
        </p:nvCxnSpPr>
        <p:spPr>
          <a:xfrm flipH="1" rot="10800000">
            <a:off x="4834900" y="1623975"/>
            <a:ext cx="1579800" cy="329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with Tableau: Drag &amp;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/>
        </p:nvSpPr>
        <p:spPr>
          <a:xfrm>
            <a:off x="433525" y="1043400"/>
            <a:ext cx="3637200" cy="2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now have a graph of records over time, but we still need to show specific ethnicities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drag and drop our “Ethnicity” measure onto colors in the marks box to the left of our new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will automatically set each ethnicity to a different color and redraw our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then export the graph in the same way we exported our map.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650" y="1017725"/>
            <a:ext cx="5045552" cy="388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/>
          <p:nvPr/>
        </p:nvSpPr>
        <p:spPr>
          <a:xfrm>
            <a:off x="4048675" y="1910450"/>
            <a:ext cx="352800" cy="9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3"/>
          <p:cNvCxnSpPr>
            <a:stCxn id="252" idx="3"/>
          </p:cNvCxnSpPr>
          <p:nvPr/>
        </p:nvCxnSpPr>
        <p:spPr>
          <a:xfrm>
            <a:off x="4401475" y="1958150"/>
            <a:ext cx="499500" cy="2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Research Questions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spatial relationship between gun and non-gun crimes?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spatial patterns for homicides of people with drugs in their body at the time of the incident?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spatial patterns of death circumstance?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homicide data say about historical events (e.g., the Mariel Boatlift of 1980)?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census tracts have the most homicides?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3" y="192138"/>
            <a:ext cx="8987877" cy="47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8" y="182875"/>
            <a:ext cx="8979402" cy="47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5" y="173413"/>
            <a:ext cx="8988449" cy="479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is a powerful tool for quickly mapping coordinate points onto a simple map. </a:t>
            </a:r>
            <a:r>
              <a:rPr lang="en"/>
              <a:t>Experiment with the many different options available for filtering data and displaying data in different ways.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Tableau is also very powerful at creating a variety of charts and graphs, this can easily be done by dragging non-coordinates to the ‘column’ and ‘row’ areas.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Research questions can include a number of different dimensions and measures - do not be afraid of experimenting with different visualizations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more powerful mapping software, see ArcGIS, QGIS, or CartoDB.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Contact Information</a:t>
            </a:r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 Morrow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Digital Teaching Integration Research Fellow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PhD Student, Political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morrow.g@husky.neu.edu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35875"/>
            <a:ext cx="4554959" cy="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Basics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is a powerful visualizations tools recently purchased by SalesForce. It can produce a variety of beautiful charts a graphs that look much nicer than basic Excel visualizations.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Tableau can also do basic mapping!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Tableau license is available for free for students with a .edu email address. You can use the key on two different devices.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Link to Tableau for students: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https://www.tableau.com/academic/students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Terminology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X/Y Coordinates</a:t>
            </a:r>
            <a:r>
              <a:rPr lang="en"/>
              <a:t>: Numerical values that allows every location on earth to be pinpointed.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Latitude/Longitude:</a:t>
            </a:r>
            <a:r>
              <a:rPr lang="en"/>
              <a:t> Latitude is the north/south coordinate of a location based upon its distance from the equator. Longitude is the west/east coordinate of a location based upon its distance from the standard meridian.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Dimension: “</a:t>
            </a:r>
            <a:r>
              <a:rPr lang="en"/>
              <a:t>Qualitative values (such as names, dates, or geographical data). You can use dimensions to categorize or segment your data.”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Measure: “</a:t>
            </a:r>
            <a:r>
              <a:rPr lang="en"/>
              <a:t>numeric, quantitative values that you can measure. Measures can be aggregated. When you drag a measure into the view, Tableau applies an aggregation to that measure (by default).”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One: Connecting to Data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950" y="1364300"/>
            <a:ext cx="6361049" cy="3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2917100" y="2152925"/>
            <a:ext cx="470400" cy="13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7"/>
          <p:cNvCxnSpPr>
            <a:stCxn id="81" idx="1"/>
          </p:cNvCxnSpPr>
          <p:nvPr/>
        </p:nvCxnSpPr>
        <p:spPr>
          <a:xfrm rot="10800000">
            <a:off x="2050100" y="2218475"/>
            <a:ext cx="8670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 txBox="1"/>
          <p:nvPr/>
        </p:nvSpPr>
        <p:spPr>
          <a:xfrm>
            <a:off x="418700" y="1395600"/>
            <a:ext cx="16314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need to connect to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purposes of this exercise, we will be using homicide data from Miami-Dade County in Excel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‘Microsoft Excel’ and navigate to the data file.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Two: Convert Coordinate Column to Geo Data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750" y="1375875"/>
            <a:ext cx="5989100" cy="373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426175" y="1375875"/>
            <a:ext cx="25425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change the data type of our columns by clicking on the # or Abc at the top of the column display.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map our data, we have to first convert the X/Y data into a coordinate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do this by clicking on the #, hovering over ‘Geographic Role,’ and clicking on Latitude or Longitude. Convert: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-&gt; Latitude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-&gt; Longitude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7166150" y="3030500"/>
            <a:ext cx="104400" cy="11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7242600" y="3878475"/>
            <a:ext cx="576900" cy="11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7861225" y="4636100"/>
            <a:ext cx="3822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Convert our Data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25" y="1345100"/>
            <a:ext cx="6404626" cy="37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3211025" y="4864275"/>
            <a:ext cx="257100" cy="1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2828825" y="4335250"/>
            <a:ext cx="639300" cy="1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2828825" y="4524375"/>
            <a:ext cx="639300" cy="1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9"/>
          <p:cNvCxnSpPr>
            <a:stCxn id="102" idx="0"/>
            <a:endCxn id="102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>
            <a:stCxn id="101" idx="0"/>
          </p:cNvCxnSpPr>
          <p:nvPr/>
        </p:nvCxnSpPr>
        <p:spPr>
          <a:xfrm flipH="1" rot="10800000">
            <a:off x="3148475" y="3328450"/>
            <a:ext cx="3900" cy="100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" name="Google Shape;105;p19"/>
          <p:cNvSpPr txBox="1"/>
          <p:nvPr/>
        </p:nvSpPr>
        <p:spPr>
          <a:xfrm>
            <a:off x="311700" y="1381400"/>
            <a:ext cx="20322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click on Sheet 1 at the bottom of the page to move to our worksheet.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need to convert our X/Y data from a measure to a dimension. Do this by dragging and dropping our data points up from the measures box to the dimensions box.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Four: Plot our Points</a:t>
            </a:r>
            <a:endParaRPr/>
          </a:p>
        </p:txBody>
      </p:sp>
      <p:cxnSp>
        <p:nvCxnSpPr>
          <p:cNvPr id="111" name="Google Shape;111;p20"/>
          <p:cNvCxnSpPr>
            <a:stCxn id="112" idx="0"/>
            <a:endCxn id="112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75" y="1344050"/>
            <a:ext cx="6403751" cy="37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4349925" y="1741450"/>
            <a:ext cx="1241700" cy="27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627775" y="3762100"/>
            <a:ext cx="271800" cy="27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8661200" y="3128275"/>
            <a:ext cx="271800" cy="27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462925" y="1410800"/>
            <a:ext cx="2116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2726050" y="3328575"/>
            <a:ext cx="470400" cy="19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0"/>
          <p:cNvCxnSpPr>
            <a:stCxn id="118" idx="3"/>
          </p:cNvCxnSpPr>
          <p:nvPr/>
        </p:nvCxnSpPr>
        <p:spPr>
          <a:xfrm flipH="1" rot="10800000">
            <a:off x="3196450" y="2057325"/>
            <a:ext cx="1153500" cy="136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" name="Google Shape;120;p20"/>
          <p:cNvSpPr txBox="1"/>
          <p:nvPr/>
        </p:nvSpPr>
        <p:spPr>
          <a:xfrm>
            <a:off x="311700" y="1425475"/>
            <a:ext cx="2267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map our data points, we drag our Y data into the ‘columns’ area, and our X data in the ‘rows’ area.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will automatically plot our points based upon the X/Y coordinates.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stray points: one off the west coast of Africa, and another in northern India. We could fix this by filtering or cleaning our data, but we will ignore this for now.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Five: Zoom Controls</a:t>
            </a:r>
            <a:endParaRPr/>
          </a:p>
        </p:txBody>
      </p:sp>
      <p:cxnSp>
        <p:nvCxnSpPr>
          <p:cNvPr id="126" name="Google Shape;126;p21"/>
          <p:cNvCxnSpPr>
            <a:stCxn id="127" idx="0"/>
            <a:endCxn id="127" idx="0"/>
          </p:cNvCxnSpPr>
          <p:nvPr/>
        </p:nvCxnSpPr>
        <p:spPr>
          <a:xfrm>
            <a:off x="3148475" y="4524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825" y="1773225"/>
            <a:ext cx="17716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475" y="1588950"/>
            <a:ext cx="5107575" cy="2976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11700" y="1469575"/>
            <a:ext cx="17982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navigation and zoom controls are in the top left of the plot area. We can use the zooming and panning tools to navigate to our area of interest.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zoomed into the Downtown Miami and Miami Beach areas.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5303375" y="2314575"/>
            <a:ext cx="132300" cy="55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